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CC33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684" autoAdjust="0"/>
    <p:restoredTop sz="95343" autoAdjust="0"/>
  </p:normalViewPr>
  <p:slideViewPr>
    <p:cSldViewPr snapToGrid="0">
      <p:cViewPr varScale="1">
        <p:scale>
          <a:sx n="59" d="100"/>
          <a:sy n="59" d="100"/>
        </p:scale>
        <p:origin x="2189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6F7BD-0E67-446D-A943-8871F53F8A96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60481-0511-4BF8-8442-D83ABDE51B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512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60481-0511-4BF8-8442-D83ABDE51B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62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6277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389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265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753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87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24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300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010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710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658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3A2F-C5B2-4A17-949A-04936A0E1172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679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53A2F-C5B2-4A17-949A-04936A0E1172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72AFE-7437-4757-8905-27A20AACC86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95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.bin"/><Relationship Id="rId12" Type="http://schemas.openxmlformats.org/officeDocument/2006/relationships/image" Target="../media/image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e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5.png"/><Relationship Id="rId10" Type="http://schemas.openxmlformats.org/officeDocument/2006/relationships/image" Target="../media/image2.emf"/><Relationship Id="rId4" Type="http://schemas.openxmlformats.org/officeDocument/2006/relationships/image" Target="../media/image4.tiff"/><Relationship Id="rId9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mage 15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858000" y="6672188"/>
            <a:ext cx="3017520" cy="255200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709" y="6586538"/>
            <a:ext cx="3498292" cy="2624137"/>
          </a:xfrm>
          <a:prstGeom prst="rect">
            <a:avLst/>
          </a:prstGeom>
        </p:spPr>
      </p:pic>
      <p:sp>
        <p:nvSpPr>
          <p:cNvPr id="171" name="Text Box 4"/>
          <p:cNvSpPr txBox="1">
            <a:spLocks noChangeArrowheads="1"/>
          </p:cNvSpPr>
          <p:nvPr/>
        </p:nvSpPr>
        <p:spPr bwMode="auto">
          <a:xfrm>
            <a:off x="2887826" y="9536668"/>
            <a:ext cx="10823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 b="1" dirty="0" smtClean="0"/>
              <a:t>Figure </a:t>
            </a:r>
            <a:r>
              <a:rPr lang="en-US" altLang="fr-FR" sz="1800" b="1" dirty="0"/>
              <a:t>6</a:t>
            </a:r>
          </a:p>
        </p:txBody>
      </p:sp>
      <p:sp>
        <p:nvSpPr>
          <p:cNvPr id="252" name="TextBox 1"/>
          <p:cNvSpPr txBox="1"/>
          <p:nvPr/>
        </p:nvSpPr>
        <p:spPr>
          <a:xfrm rot="16200000">
            <a:off x="2907203" y="8968819"/>
            <a:ext cx="447675" cy="20955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n=24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28415" y="6482876"/>
            <a:ext cx="466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b="1" dirty="0" smtClean="0">
                <a:ea typeface="SimSun" panose="02010600030101010101" pitchFamily="2" charset="-122"/>
              </a:rPr>
              <a:t>D</a:t>
            </a:r>
            <a:endParaRPr lang="en-US" dirty="0">
              <a:ea typeface="SimSun" panose="02010600030101010101" pitchFamily="2" charset="-122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3398932" y="6208556"/>
            <a:ext cx="23879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b="1" dirty="0" smtClean="0">
                <a:ea typeface="SimSun" panose="02010600030101010101" pitchFamily="2" charset="-122"/>
              </a:rPr>
              <a:t>E (anti Cry1A)</a:t>
            </a:r>
            <a:endParaRPr lang="en-US" dirty="0">
              <a:ea typeface="SimSun" panose="02010600030101010101" pitchFamily="2" charset="-122"/>
            </a:endParaRPr>
          </a:p>
        </p:txBody>
      </p:sp>
      <p:pic>
        <p:nvPicPr>
          <p:cNvPr id="108" name="Image 10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01283" y="6141337"/>
            <a:ext cx="2780607" cy="2822171"/>
          </a:xfrm>
          <a:prstGeom prst="rect">
            <a:avLst/>
          </a:prstGeom>
        </p:spPr>
      </p:pic>
      <p:sp>
        <p:nvSpPr>
          <p:cNvPr id="109" name="ZoneTexte 108"/>
          <p:cNvSpPr txBox="1"/>
          <p:nvPr/>
        </p:nvSpPr>
        <p:spPr>
          <a:xfrm>
            <a:off x="712966" y="686502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0h</a:t>
            </a:r>
            <a:endParaRPr lang="en-US" sz="800" dirty="0"/>
          </a:p>
        </p:txBody>
      </p:sp>
      <p:sp>
        <p:nvSpPr>
          <p:cNvPr id="110" name="ZoneTexte 109"/>
          <p:cNvSpPr txBox="1"/>
          <p:nvPr/>
        </p:nvSpPr>
        <p:spPr>
          <a:xfrm>
            <a:off x="1150712" y="6865027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1d</a:t>
            </a:r>
            <a:endParaRPr lang="en-US" sz="800" dirty="0"/>
          </a:p>
        </p:txBody>
      </p:sp>
      <p:sp>
        <p:nvSpPr>
          <p:cNvPr id="111" name="ZoneTexte 110"/>
          <p:cNvSpPr txBox="1"/>
          <p:nvPr/>
        </p:nvSpPr>
        <p:spPr>
          <a:xfrm>
            <a:off x="1364925" y="6865027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3d</a:t>
            </a:r>
            <a:endParaRPr lang="en-US" sz="800" dirty="0"/>
          </a:p>
        </p:txBody>
      </p:sp>
      <p:sp>
        <p:nvSpPr>
          <p:cNvPr id="112" name="ZoneTexte 111"/>
          <p:cNvSpPr txBox="1"/>
          <p:nvPr/>
        </p:nvSpPr>
        <p:spPr>
          <a:xfrm>
            <a:off x="930907" y="6865027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4h</a:t>
            </a:r>
            <a:endParaRPr lang="en-US" sz="800" dirty="0"/>
          </a:p>
        </p:txBody>
      </p:sp>
      <p:sp>
        <p:nvSpPr>
          <p:cNvPr id="113" name="ZoneTexte 112"/>
          <p:cNvSpPr txBox="1"/>
          <p:nvPr/>
        </p:nvSpPr>
        <p:spPr>
          <a:xfrm>
            <a:off x="1578074" y="6865027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/>
              <a:t>6</a:t>
            </a:r>
            <a:r>
              <a:rPr lang="fr-FR" sz="800" dirty="0" smtClean="0"/>
              <a:t>d</a:t>
            </a:r>
            <a:endParaRPr lang="en-US" sz="800" dirty="0"/>
          </a:p>
        </p:txBody>
      </p:sp>
      <p:sp>
        <p:nvSpPr>
          <p:cNvPr id="114" name="ZoneTexte 113"/>
          <p:cNvSpPr txBox="1"/>
          <p:nvPr/>
        </p:nvSpPr>
        <p:spPr>
          <a:xfrm>
            <a:off x="2003568" y="6865027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1d</a:t>
            </a:r>
            <a:endParaRPr lang="en-US" sz="800" dirty="0"/>
          </a:p>
        </p:txBody>
      </p:sp>
      <p:sp>
        <p:nvSpPr>
          <p:cNvPr id="115" name="ZoneTexte 114"/>
          <p:cNvSpPr txBox="1"/>
          <p:nvPr/>
        </p:nvSpPr>
        <p:spPr>
          <a:xfrm>
            <a:off x="2224705" y="6865027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3d</a:t>
            </a:r>
            <a:endParaRPr lang="en-US" sz="800" dirty="0"/>
          </a:p>
        </p:txBody>
      </p:sp>
      <p:sp>
        <p:nvSpPr>
          <p:cNvPr id="116" name="ZoneTexte 115"/>
          <p:cNvSpPr txBox="1"/>
          <p:nvPr/>
        </p:nvSpPr>
        <p:spPr>
          <a:xfrm>
            <a:off x="1808005" y="6865027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4h</a:t>
            </a:r>
            <a:endParaRPr lang="en-US" sz="800" dirty="0"/>
          </a:p>
        </p:txBody>
      </p:sp>
      <p:sp>
        <p:nvSpPr>
          <p:cNvPr id="117" name="ZoneTexte 116"/>
          <p:cNvSpPr txBox="1"/>
          <p:nvPr/>
        </p:nvSpPr>
        <p:spPr>
          <a:xfrm>
            <a:off x="2455172" y="6865027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/>
              <a:t>6</a:t>
            </a:r>
            <a:r>
              <a:rPr lang="fr-FR" sz="800" dirty="0" smtClean="0"/>
              <a:t>d</a:t>
            </a:r>
            <a:endParaRPr lang="en-US" sz="800" dirty="0"/>
          </a:p>
        </p:txBody>
      </p:sp>
      <p:sp>
        <p:nvSpPr>
          <p:cNvPr id="118" name="Parenthèse ouvrante 117"/>
          <p:cNvSpPr/>
          <p:nvPr/>
        </p:nvSpPr>
        <p:spPr>
          <a:xfrm rot="5400000">
            <a:off x="1347950" y="6511737"/>
            <a:ext cx="114300" cy="820881"/>
          </a:xfrm>
          <a:prstGeom prst="lef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Parenthèse ouvrante 118"/>
          <p:cNvSpPr/>
          <p:nvPr/>
        </p:nvSpPr>
        <p:spPr>
          <a:xfrm rot="5400000">
            <a:off x="2230382" y="6516932"/>
            <a:ext cx="114300" cy="810491"/>
          </a:xfrm>
          <a:prstGeom prst="lef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ZoneTexte 119"/>
          <p:cNvSpPr txBox="1"/>
          <p:nvPr/>
        </p:nvSpPr>
        <p:spPr>
          <a:xfrm>
            <a:off x="1091553" y="6669331"/>
            <a:ext cx="6270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dirty="0" smtClean="0"/>
              <a:t>Intestines</a:t>
            </a:r>
            <a:endParaRPr lang="en-US" sz="800" dirty="0"/>
          </a:p>
        </p:txBody>
      </p:sp>
      <p:sp>
        <p:nvSpPr>
          <p:cNvPr id="121" name="ZoneTexte 120"/>
          <p:cNvSpPr txBox="1"/>
          <p:nvPr/>
        </p:nvSpPr>
        <p:spPr>
          <a:xfrm>
            <a:off x="2040512" y="6669331"/>
            <a:ext cx="4940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" i="1" dirty="0" smtClean="0"/>
              <a:t>In vitro</a:t>
            </a:r>
            <a:endParaRPr lang="en-US" sz="800" i="1" dirty="0"/>
          </a:p>
        </p:txBody>
      </p:sp>
      <p:sp>
        <p:nvSpPr>
          <p:cNvPr id="134" name="ZoneTexte 133"/>
          <p:cNvSpPr txBox="1"/>
          <p:nvPr/>
        </p:nvSpPr>
        <p:spPr>
          <a:xfrm>
            <a:off x="2988569" y="8414100"/>
            <a:ext cx="827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smtClean="0">
                <a:latin typeface="Symbol" panose="05050102010706020507" pitchFamily="18" charset="2"/>
              </a:rPr>
              <a:t>a</a:t>
            </a:r>
            <a:r>
              <a:rPr lang="fr-FR" sz="1400" b="1" dirty="0" smtClean="0"/>
              <a:t>Cry1A</a:t>
            </a:r>
            <a:endParaRPr lang="en-US" sz="1400" b="1" dirty="0"/>
          </a:p>
        </p:txBody>
      </p:sp>
      <p:grpSp>
        <p:nvGrpSpPr>
          <p:cNvPr id="137" name="Groupe 136"/>
          <p:cNvGrpSpPr/>
          <p:nvPr/>
        </p:nvGrpSpPr>
        <p:grpSpPr>
          <a:xfrm>
            <a:off x="3807570" y="7217320"/>
            <a:ext cx="370450" cy="1312852"/>
            <a:chOff x="3715213" y="2134881"/>
            <a:chExt cx="370450" cy="1312852"/>
          </a:xfrm>
        </p:grpSpPr>
        <p:grpSp>
          <p:nvGrpSpPr>
            <p:cNvPr id="164" name="Groupe 163"/>
            <p:cNvGrpSpPr/>
            <p:nvPr/>
          </p:nvGrpSpPr>
          <p:grpSpPr>
            <a:xfrm>
              <a:off x="3715213" y="2134881"/>
              <a:ext cx="370450" cy="215444"/>
              <a:chOff x="3715213" y="2132589"/>
              <a:chExt cx="370450" cy="215444"/>
            </a:xfrm>
          </p:grpSpPr>
          <p:cxnSp>
            <p:nvCxnSpPr>
              <p:cNvPr id="181" name="Connecteur droit 180"/>
              <p:cNvCxnSpPr/>
              <p:nvPr/>
            </p:nvCxnSpPr>
            <p:spPr>
              <a:xfrm flipV="1">
                <a:off x="4013663" y="2240311"/>
                <a:ext cx="72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2" name="ZoneTexte 181"/>
              <p:cNvSpPr txBox="1"/>
              <p:nvPr/>
            </p:nvSpPr>
            <p:spPr>
              <a:xfrm>
                <a:off x="3715213" y="2132589"/>
                <a:ext cx="35779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fr-FR" sz="800" dirty="0" smtClean="0"/>
                  <a:t>130</a:t>
                </a:r>
                <a:endParaRPr lang="en-US" sz="800" dirty="0"/>
              </a:p>
            </p:txBody>
          </p:sp>
        </p:grpSp>
        <p:grpSp>
          <p:nvGrpSpPr>
            <p:cNvPr id="165" name="Groupe 164"/>
            <p:cNvGrpSpPr/>
            <p:nvPr/>
          </p:nvGrpSpPr>
          <p:grpSpPr>
            <a:xfrm>
              <a:off x="3772920" y="2308352"/>
              <a:ext cx="312743" cy="215444"/>
              <a:chOff x="3772920" y="2129595"/>
              <a:chExt cx="312743" cy="215444"/>
            </a:xfrm>
          </p:grpSpPr>
          <p:cxnSp>
            <p:nvCxnSpPr>
              <p:cNvPr id="179" name="Connecteur droit 178"/>
              <p:cNvCxnSpPr/>
              <p:nvPr/>
            </p:nvCxnSpPr>
            <p:spPr>
              <a:xfrm flipV="1">
                <a:off x="4013663" y="2234276"/>
                <a:ext cx="72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0" name="ZoneTexte 179"/>
              <p:cNvSpPr txBox="1"/>
              <p:nvPr/>
            </p:nvSpPr>
            <p:spPr>
              <a:xfrm>
                <a:off x="3772920" y="2129595"/>
                <a:ext cx="30008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fr-FR" sz="800" dirty="0" smtClean="0"/>
                  <a:t>95</a:t>
                </a:r>
                <a:endParaRPr lang="en-US" sz="800" dirty="0"/>
              </a:p>
            </p:txBody>
          </p:sp>
        </p:grpSp>
        <p:grpSp>
          <p:nvGrpSpPr>
            <p:cNvPr id="166" name="Groupe 165"/>
            <p:cNvGrpSpPr/>
            <p:nvPr/>
          </p:nvGrpSpPr>
          <p:grpSpPr>
            <a:xfrm>
              <a:off x="3772921" y="2454476"/>
              <a:ext cx="312742" cy="215444"/>
              <a:chOff x="3772921" y="2321558"/>
              <a:chExt cx="312742" cy="215444"/>
            </a:xfrm>
          </p:grpSpPr>
          <p:cxnSp>
            <p:nvCxnSpPr>
              <p:cNvPr id="177" name="Connecteur droit 176"/>
              <p:cNvCxnSpPr/>
              <p:nvPr/>
            </p:nvCxnSpPr>
            <p:spPr>
              <a:xfrm flipV="1">
                <a:off x="4013663" y="2424775"/>
                <a:ext cx="72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8" name="ZoneTexte 177"/>
              <p:cNvSpPr txBox="1"/>
              <p:nvPr/>
            </p:nvSpPr>
            <p:spPr>
              <a:xfrm>
                <a:off x="3772921" y="2321558"/>
                <a:ext cx="3000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fr-FR" sz="800" dirty="0" smtClean="0"/>
                  <a:t>72</a:t>
                </a:r>
                <a:endParaRPr lang="en-US" sz="800" dirty="0"/>
              </a:p>
            </p:txBody>
          </p:sp>
        </p:grpSp>
        <p:grpSp>
          <p:nvGrpSpPr>
            <p:cNvPr id="167" name="Groupe 166"/>
            <p:cNvGrpSpPr/>
            <p:nvPr/>
          </p:nvGrpSpPr>
          <p:grpSpPr>
            <a:xfrm>
              <a:off x="3772920" y="2661969"/>
              <a:ext cx="312743" cy="215444"/>
              <a:chOff x="3772920" y="2577177"/>
              <a:chExt cx="312743" cy="215444"/>
            </a:xfrm>
          </p:grpSpPr>
          <p:cxnSp>
            <p:nvCxnSpPr>
              <p:cNvPr id="175" name="Connecteur droit 174"/>
              <p:cNvCxnSpPr/>
              <p:nvPr/>
            </p:nvCxnSpPr>
            <p:spPr>
              <a:xfrm flipV="1">
                <a:off x="4013663" y="2684899"/>
                <a:ext cx="72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ZoneTexte 175"/>
              <p:cNvSpPr txBox="1"/>
              <p:nvPr/>
            </p:nvSpPr>
            <p:spPr>
              <a:xfrm>
                <a:off x="3772920" y="2577177"/>
                <a:ext cx="30008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fr-FR" sz="800" dirty="0" smtClean="0"/>
                  <a:t>55</a:t>
                </a:r>
                <a:endParaRPr lang="en-US" sz="800" dirty="0"/>
              </a:p>
            </p:txBody>
          </p:sp>
        </p:grpSp>
        <p:grpSp>
          <p:nvGrpSpPr>
            <p:cNvPr id="168" name="Groupe 167"/>
            <p:cNvGrpSpPr/>
            <p:nvPr/>
          </p:nvGrpSpPr>
          <p:grpSpPr>
            <a:xfrm>
              <a:off x="3772921" y="3021540"/>
              <a:ext cx="312742" cy="215444"/>
              <a:chOff x="3772921" y="3003205"/>
              <a:chExt cx="312742" cy="215444"/>
            </a:xfrm>
          </p:grpSpPr>
          <p:cxnSp>
            <p:nvCxnSpPr>
              <p:cNvPr id="173" name="Connecteur droit 172"/>
              <p:cNvCxnSpPr/>
              <p:nvPr/>
            </p:nvCxnSpPr>
            <p:spPr>
              <a:xfrm flipV="1">
                <a:off x="4013663" y="3110927"/>
                <a:ext cx="72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ZoneTexte 173"/>
              <p:cNvSpPr txBox="1"/>
              <p:nvPr/>
            </p:nvSpPr>
            <p:spPr>
              <a:xfrm>
                <a:off x="3772921" y="3003205"/>
                <a:ext cx="3000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fr-FR" sz="800" dirty="0" smtClean="0"/>
                  <a:t>36</a:t>
                </a:r>
                <a:endParaRPr lang="en-US" sz="800" dirty="0"/>
              </a:p>
            </p:txBody>
          </p:sp>
        </p:grpSp>
        <p:grpSp>
          <p:nvGrpSpPr>
            <p:cNvPr id="169" name="Groupe 168"/>
            <p:cNvGrpSpPr/>
            <p:nvPr/>
          </p:nvGrpSpPr>
          <p:grpSpPr>
            <a:xfrm>
              <a:off x="3772920" y="3232289"/>
              <a:ext cx="312743" cy="215444"/>
              <a:chOff x="3772920" y="3229997"/>
              <a:chExt cx="312743" cy="215444"/>
            </a:xfrm>
          </p:grpSpPr>
          <p:cxnSp>
            <p:nvCxnSpPr>
              <p:cNvPr id="170" name="Connecteur droit 169"/>
              <p:cNvCxnSpPr/>
              <p:nvPr/>
            </p:nvCxnSpPr>
            <p:spPr>
              <a:xfrm flipV="1">
                <a:off x="4013663" y="3337719"/>
                <a:ext cx="72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ZoneTexte 171"/>
              <p:cNvSpPr txBox="1"/>
              <p:nvPr/>
            </p:nvSpPr>
            <p:spPr>
              <a:xfrm>
                <a:off x="3772920" y="3229997"/>
                <a:ext cx="30008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fr-FR" sz="800" dirty="0" smtClean="0"/>
                  <a:t>28</a:t>
                </a:r>
                <a:endParaRPr lang="en-US" sz="800" dirty="0"/>
              </a:p>
            </p:txBody>
          </p:sp>
        </p:grpSp>
      </p:grpSp>
      <p:sp>
        <p:nvSpPr>
          <p:cNvPr id="138" name="ZoneTexte 137"/>
          <p:cNvSpPr txBox="1"/>
          <p:nvPr/>
        </p:nvSpPr>
        <p:spPr>
          <a:xfrm rot="18885096">
            <a:off x="4767861" y="7009145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 smtClean="0"/>
              <a:t>ant</a:t>
            </a:r>
            <a:endParaRPr lang="en-US" sz="800" dirty="0"/>
          </a:p>
        </p:txBody>
      </p:sp>
      <p:sp>
        <p:nvSpPr>
          <p:cNvPr id="139" name="ZoneTexte 138"/>
          <p:cNvSpPr txBox="1"/>
          <p:nvPr/>
        </p:nvSpPr>
        <p:spPr>
          <a:xfrm rot="18885096">
            <a:off x="4974483" y="6990931"/>
            <a:ext cx="3802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post</a:t>
            </a:r>
            <a:endParaRPr lang="en-US" sz="800" dirty="0"/>
          </a:p>
        </p:txBody>
      </p:sp>
      <p:sp>
        <p:nvSpPr>
          <p:cNvPr id="140" name="ZoneTexte 139"/>
          <p:cNvSpPr txBox="1"/>
          <p:nvPr/>
        </p:nvSpPr>
        <p:spPr>
          <a:xfrm rot="18885096">
            <a:off x="5279283" y="7009145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 smtClean="0"/>
              <a:t>ant</a:t>
            </a:r>
            <a:endParaRPr lang="en-US" sz="800" dirty="0"/>
          </a:p>
        </p:txBody>
      </p:sp>
      <p:sp>
        <p:nvSpPr>
          <p:cNvPr id="141" name="ZoneTexte 140"/>
          <p:cNvSpPr txBox="1"/>
          <p:nvPr/>
        </p:nvSpPr>
        <p:spPr>
          <a:xfrm rot="18885096">
            <a:off x="5482857" y="6990931"/>
            <a:ext cx="3802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post</a:t>
            </a:r>
            <a:endParaRPr lang="en-US" sz="800" dirty="0"/>
          </a:p>
        </p:txBody>
      </p:sp>
      <p:grpSp>
        <p:nvGrpSpPr>
          <p:cNvPr id="142" name="Groupe 141"/>
          <p:cNvGrpSpPr/>
          <p:nvPr/>
        </p:nvGrpSpPr>
        <p:grpSpPr>
          <a:xfrm>
            <a:off x="4361122" y="6586611"/>
            <a:ext cx="420255" cy="253121"/>
            <a:chOff x="4374185" y="1635791"/>
            <a:chExt cx="420255" cy="253121"/>
          </a:xfrm>
        </p:grpSpPr>
        <p:sp>
          <p:nvSpPr>
            <p:cNvPr id="162" name="ZoneTexte 161"/>
            <p:cNvSpPr txBox="1"/>
            <p:nvPr/>
          </p:nvSpPr>
          <p:spPr>
            <a:xfrm>
              <a:off x="4412630" y="1635791"/>
              <a:ext cx="34336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smtClean="0"/>
                <a:t>Ctrl</a:t>
              </a:r>
              <a:endParaRPr lang="en-US" sz="800" dirty="0"/>
            </a:p>
          </p:txBody>
        </p:sp>
        <p:sp>
          <p:nvSpPr>
            <p:cNvPr id="163" name="Parenthèse ouvrante 162"/>
            <p:cNvSpPr/>
            <p:nvPr/>
          </p:nvSpPr>
          <p:spPr>
            <a:xfrm rot="5400000">
              <a:off x="4552562" y="1647034"/>
              <a:ext cx="63501" cy="420255"/>
            </a:xfrm>
            <a:prstGeom prst="leftBracket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e 142"/>
          <p:cNvGrpSpPr/>
          <p:nvPr/>
        </p:nvGrpSpPr>
        <p:grpSpPr>
          <a:xfrm>
            <a:off x="4831826" y="6784731"/>
            <a:ext cx="406400" cy="215444"/>
            <a:chOff x="4844889" y="1833911"/>
            <a:chExt cx="406400" cy="215444"/>
          </a:xfrm>
        </p:grpSpPr>
        <p:sp>
          <p:nvSpPr>
            <p:cNvPr id="157" name="ZoneTexte 156"/>
            <p:cNvSpPr txBox="1"/>
            <p:nvPr/>
          </p:nvSpPr>
          <p:spPr>
            <a:xfrm>
              <a:off x="4884422" y="1833911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smtClean="0"/>
                <a:t>Mb</a:t>
              </a:r>
              <a:endParaRPr lang="en-US" sz="800" dirty="0"/>
            </a:p>
          </p:txBody>
        </p:sp>
        <p:cxnSp>
          <p:nvCxnSpPr>
            <p:cNvPr id="158" name="Connecteur droit 157"/>
            <p:cNvCxnSpPr/>
            <p:nvPr/>
          </p:nvCxnSpPr>
          <p:spPr>
            <a:xfrm>
              <a:off x="4844889" y="2034775"/>
              <a:ext cx="406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4" name="Groupe 143"/>
          <p:cNvGrpSpPr/>
          <p:nvPr/>
        </p:nvGrpSpPr>
        <p:grpSpPr>
          <a:xfrm>
            <a:off x="5365399" y="6784731"/>
            <a:ext cx="406400" cy="215444"/>
            <a:chOff x="5378462" y="1833911"/>
            <a:chExt cx="406400" cy="215444"/>
          </a:xfrm>
        </p:grpSpPr>
        <p:sp>
          <p:nvSpPr>
            <p:cNvPr id="155" name="ZoneTexte 154"/>
            <p:cNvSpPr txBox="1"/>
            <p:nvPr/>
          </p:nvSpPr>
          <p:spPr>
            <a:xfrm>
              <a:off x="5383531" y="1833911"/>
              <a:ext cx="3962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err="1" smtClean="0"/>
                <a:t>Cyto</a:t>
              </a:r>
              <a:endParaRPr lang="en-US" sz="800" dirty="0"/>
            </a:p>
          </p:txBody>
        </p:sp>
        <p:cxnSp>
          <p:nvCxnSpPr>
            <p:cNvPr id="156" name="Connecteur droit 155"/>
            <p:cNvCxnSpPr/>
            <p:nvPr/>
          </p:nvCxnSpPr>
          <p:spPr>
            <a:xfrm>
              <a:off x="5378462" y="2034775"/>
              <a:ext cx="406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Groupe 144"/>
          <p:cNvGrpSpPr/>
          <p:nvPr/>
        </p:nvGrpSpPr>
        <p:grpSpPr>
          <a:xfrm>
            <a:off x="4831574" y="6586611"/>
            <a:ext cx="972000" cy="253121"/>
            <a:chOff x="4844637" y="1635791"/>
            <a:chExt cx="972000" cy="253121"/>
          </a:xfrm>
        </p:grpSpPr>
        <p:sp>
          <p:nvSpPr>
            <p:cNvPr id="153" name="Parenthèse ouvrante 152"/>
            <p:cNvSpPr/>
            <p:nvPr/>
          </p:nvSpPr>
          <p:spPr>
            <a:xfrm rot="5400000">
              <a:off x="5298886" y="1371162"/>
              <a:ext cx="63501" cy="972000"/>
            </a:xfrm>
            <a:prstGeom prst="leftBracket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ZoneTexte 153"/>
            <p:cNvSpPr txBox="1"/>
            <p:nvPr/>
          </p:nvSpPr>
          <p:spPr>
            <a:xfrm>
              <a:off x="5053157" y="1635791"/>
              <a:ext cx="5549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err="1" smtClean="0"/>
                <a:t>Crystals</a:t>
              </a:r>
              <a:endParaRPr lang="en-US" sz="800" dirty="0"/>
            </a:p>
          </p:txBody>
        </p:sp>
      </p:grpSp>
      <p:grpSp>
        <p:nvGrpSpPr>
          <p:cNvPr id="146" name="Groupe 145"/>
          <p:cNvGrpSpPr/>
          <p:nvPr/>
        </p:nvGrpSpPr>
        <p:grpSpPr>
          <a:xfrm>
            <a:off x="4285761" y="6784731"/>
            <a:ext cx="327334" cy="215444"/>
            <a:chOff x="4263141" y="1833911"/>
            <a:chExt cx="327334" cy="215444"/>
          </a:xfrm>
        </p:grpSpPr>
        <p:sp>
          <p:nvSpPr>
            <p:cNvPr id="150" name="ZoneTexte 149"/>
            <p:cNvSpPr txBox="1"/>
            <p:nvPr/>
          </p:nvSpPr>
          <p:spPr>
            <a:xfrm>
              <a:off x="4263141" y="1833911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smtClean="0"/>
                <a:t>Mb</a:t>
              </a:r>
              <a:endParaRPr lang="en-US" sz="800" dirty="0"/>
            </a:p>
          </p:txBody>
        </p:sp>
        <p:cxnSp>
          <p:nvCxnSpPr>
            <p:cNvPr id="152" name="Connecteur droit 151"/>
            <p:cNvCxnSpPr/>
            <p:nvPr/>
          </p:nvCxnSpPr>
          <p:spPr>
            <a:xfrm>
              <a:off x="4336808" y="2034775"/>
              <a:ext cx="18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oupe 146"/>
          <p:cNvGrpSpPr/>
          <p:nvPr/>
        </p:nvGrpSpPr>
        <p:grpSpPr>
          <a:xfrm>
            <a:off x="4477241" y="6784731"/>
            <a:ext cx="396262" cy="215444"/>
            <a:chOff x="4459084" y="1833911"/>
            <a:chExt cx="396262" cy="215444"/>
          </a:xfrm>
        </p:grpSpPr>
        <p:sp>
          <p:nvSpPr>
            <p:cNvPr id="148" name="ZoneTexte 147"/>
            <p:cNvSpPr txBox="1"/>
            <p:nvPr/>
          </p:nvSpPr>
          <p:spPr>
            <a:xfrm>
              <a:off x="4459084" y="1833911"/>
              <a:ext cx="3962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err="1" smtClean="0"/>
                <a:t>Cyto</a:t>
              </a:r>
              <a:endParaRPr lang="en-US" sz="800" dirty="0"/>
            </a:p>
          </p:txBody>
        </p:sp>
        <p:cxnSp>
          <p:nvCxnSpPr>
            <p:cNvPr id="149" name="Connecteur droit 148"/>
            <p:cNvCxnSpPr/>
            <p:nvPr/>
          </p:nvCxnSpPr>
          <p:spPr>
            <a:xfrm>
              <a:off x="4567215" y="2034775"/>
              <a:ext cx="18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" name="Connecteur droit avec flèche 3"/>
          <p:cNvCxnSpPr/>
          <p:nvPr/>
        </p:nvCxnSpPr>
        <p:spPr>
          <a:xfrm flipH="1">
            <a:off x="2786064" y="7053264"/>
            <a:ext cx="36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necteur droit avec flèche 188"/>
          <p:cNvCxnSpPr/>
          <p:nvPr/>
        </p:nvCxnSpPr>
        <p:spPr>
          <a:xfrm flipH="1">
            <a:off x="2786064" y="7562851"/>
            <a:ext cx="17621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3000373" y="6943726"/>
            <a:ext cx="6303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ProCry1A</a:t>
            </a:r>
            <a:endParaRPr lang="en-US" sz="800" dirty="0"/>
          </a:p>
        </p:txBody>
      </p:sp>
      <p:sp>
        <p:nvSpPr>
          <p:cNvPr id="201" name="ZoneTexte 200"/>
          <p:cNvSpPr txBox="1"/>
          <p:nvPr/>
        </p:nvSpPr>
        <p:spPr>
          <a:xfrm>
            <a:off x="3000373" y="7443790"/>
            <a:ext cx="9236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Activated Cry1A</a:t>
            </a:r>
            <a:endParaRPr lang="en-US" sz="800" dirty="0"/>
          </a:p>
        </p:txBody>
      </p:sp>
      <p:cxnSp>
        <p:nvCxnSpPr>
          <p:cNvPr id="203" name="Connecteur droit avec flèche 202"/>
          <p:cNvCxnSpPr/>
          <p:nvPr/>
        </p:nvCxnSpPr>
        <p:spPr>
          <a:xfrm flipH="1">
            <a:off x="5892710" y="7258058"/>
            <a:ext cx="36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Connecteur droit avec flèche 207"/>
          <p:cNvCxnSpPr/>
          <p:nvPr/>
        </p:nvCxnSpPr>
        <p:spPr>
          <a:xfrm flipH="1">
            <a:off x="5892710" y="7705726"/>
            <a:ext cx="17621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ZoneTexte 213"/>
          <p:cNvSpPr txBox="1"/>
          <p:nvPr/>
        </p:nvSpPr>
        <p:spPr>
          <a:xfrm>
            <a:off x="5992719" y="7148520"/>
            <a:ext cx="6303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ProCry1A</a:t>
            </a:r>
            <a:endParaRPr lang="en-US" sz="800" dirty="0"/>
          </a:p>
        </p:txBody>
      </p:sp>
      <p:sp>
        <p:nvSpPr>
          <p:cNvPr id="215" name="ZoneTexte 214"/>
          <p:cNvSpPr txBox="1"/>
          <p:nvPr/>
        </p:nvSpPr>
        <p:spPr>
          <a:xfrm>
            <a:off x="5992719" y="7586665"/>
            <a:ext cx="9236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Activated Cry1A</a:t>
            </a:r>
            <a:endParaRPr lang="en-US" sz="800" dirty="0"/>
          </a:p>
        </p:txBody>
      </p:sp>
      <p:sp>
        <p:nvSpPr>
          <p:cNvPr id="130" name="Parenthèse ouvrante 129"/>
          <p:cNvSpPr/>
          <p:nvPr/>
        </p:nvSpPr>
        <p:spPr>
          <a:xfrm rot="16200000" flipV="1">
            <a:off x="6367447" y="7947038"/>
            <a:ext cx="69101" cy="664352"/>
          </a:xfrm>
          <a:prstGeom prst="leftBracket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ZoneTexte 8"/>
          <p:cNvSpPr txBox="1"/>
          <p:nvPr/>
        </p:nvSpPr>
        <p:spPr>
          <a:xfrm>
            <a:off x="6010272" y="8281984"/>
            <a:ext cx="771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 err="1" smtClean="0">
                <a:solidFill>
                  <a:srgbClr val="FF0000"/>
                </a:solidFill>
              </a:rPr>
              <a:t>Another</a:t>
            </a:r>
            <a:r>
              <a:rPr lang="fr-FR" sz="800" dirty="0" smtClean="0">
                <a:solidFill>
                  <a:srgbClr val="FF0000"/>
                </a:solidFill>
              </a:rPr>
              <a:t> </a:t>
            </a:r>
            <a:r>
              <a:rPr lang="fr-FR" sz="800" dirty="0" err="1" smtClean="0">
                <a:solidFill>
                  <a:srgbClr val="FF0000"/>
                </a:solidFill>
              </a:rPr>
              <a:t>experiments</a:t>
            </a:r>
            <a:endParaRPr lang="fr-FR" sz="800" dirty="0" smtClean="0">
              <a:solidFill>
                <a:srgbClr val="FF0000"/>
              </a:solidFill>
            </a:endParaRPr>
          </a:p>
          <a:p>
            <a:pPr algn="ctr"/>
            <a:r>
              <a:rPr lang="fr-FR" sz="800" dirty="0" smtClean="0">
                <a:solidFill>
                  <a:srgbClr val="FF0000"/>
                </a:solidFill>
              </a:rPr>
              <a:t>For </a:t>
            </a:r>
            <a:r>
              <a:rPr lang="fr-FR" sz="800" dirty="0" err="1" smtClean="0">
                <a:solidFill>
                  <a:srgbClr val="FF0000"/>
                </a:solidFill>
              </a:rPr>
              <a:t>another</a:t>
            </a:r>
            <a:r>
              <a:rPr lang="fr-FR" sz="800" dirty="0" smtClean="0">
                <a:solidFill>
                  <a:srgbClr val="FF0000"/>
                </a:solidFill>
              </a:rPr>
              <a:t> </a:t>
            </a:r>
            <a:r>
              <a:rPr lang="fr-FR" sz="800" dirty="0" err="1" smtClean="0">
                <a:solidFill>
                  <a:srgbClr val="FF0000"/>
                </a:solidFill>
              </a:rPr>
              <a:t>studies</a:t>
            </a:r>
            <a:r>
              <a:rPr lang="fr-FR" sz="800" dirty="0" smtClean="0">
                <a:solidFill>
                  <a:srgbClr val="FF0000"/>
                </a:solidFill>
              </a:rPr>
              <a:t> not </a:t>
            </a:r>
            <a:r>
              <a:rPr lang="fr-FR" sz="800" dirty="0" err="1" smtClean="0">
                <a:solidFill>
                  <a:srgbClr val="FF0000"/>
                </a:solidFill>
              </a:rPr>
              <a:t>concerning</a:t>
            </a:r>
            <a:r>
              <a:rPr lang="fr-FR" sz="800" dirty="0" smtClean="0">
                <a:solidFill>
                  <a:srgbClr val="FF0000"/>
                </a:solidFill>
              </a:rPr>
              <a:t> </a:t>
            </a:r>
            <a:r>
              <a:rPr lang="fr-FR" sz="800" dirty="0" err="1" smtClean="0">
                <a:solidFill>
                  <a:srgbClr val="FF0000"/>
                </a:solidFill>
              </a:rPr>
              <a:t>this</a:t>
            </a:r>
            <a:r>
              <a:rPr lang="fr-FR" sz="800" dirty="0" smtClean="0">
                <a:solidFill>
                  <a:srgbClr val="FF0000"/>
                </a:solidFill>
              </a:rPr>
              <a:t> </a:t>
            </a:r>
            <a:r>
              <a:rPr lang="fr-FR" sz="800" dirty="0" err="1" smtClean="0">
                <a:solidFill>
                  <a:srgbClr val="FF0000"/>
                </a:solidFill>
              </a:rPr>
              <a:t>paper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6858000" y="6700587"/>
            <a:ext cx="2078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b="1" dirty="0" smtClean="0">
                <a:solidFill>
                  <a:schemeClr val="bg1"/>
                </a:solidFill>
                <a:ea typeface="SimSun" panose="02010600030101010101" pitchFamily="2" charset="-122"/>
              </a:rPr>
              <a:t>E (anti-</a:t>
            </a:r>
            <a:r>
              <a:rPr lang="fr-FR" b="1" dirty="0" err="1" smtClean="0">
                <a:solidFill>
                  <a:schemeClr val="bg1"/>
                </a:solidFill>
                <a:ea typeface="SimSun" panose="02010600030101010101" pitchFamily="2" charset="-122"/>
              </a:rPr>
              <a:t>Actin</a:t>
            </a:r>
            <a:r>
              <a:rPr lang="fr-FR" b="1" dirty="0" smtClean="0">
                <a:solidFill>
                  <a:schemeClr val="bg1"/>
                </a:solidFill>
                <a:ea typeface="SimSun" panose="02010600030101010101" pitchFamily="2" charset="-122"/>
              </a:rPr>
              <a:t>)</a:t>
            </a:r>
            <a:endParaRPr lang="en-US" dirty="0">
              <a:solidFill>
                <a:schemeClr val="bg1"/>
              </a:solidFill>
              <a:ea typeface="SimSun" panose="02010600030101010101" pitchFamily="2" charset="-122"/>
            </a:endParaRPr>
          </a:p>
        </p:txBody>
      </p:sp>
      <p:graphicFrame>
        <p:nvGraphicFramePr>
          <p:cNvPr id="131" name="Objet 1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923838"/>
              </p:ext>
            </p:extLst>
          </p:nvPr>
        </p:nvGraphicFramePr>
        <p:xfrm>
          <a:off x="3817347" y="214313"/>
          <a:ext cx="2387600" cy="219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Prism 7" r:id="rId7" imgW="2387937" imgH="2197206" progId="Prism7.Document">
                  <p:embed/>
                </p:oleObj>
              </mc:Choice>
              <mc:Fallback>
                <p:oleObj name="Prism 7" r:id="rId7" imgW="2387937" imgH="2197206" progId="Prism7.Document">
                  <p:embed/>
                  <p:pic>
                    <p:nvPicPr>
                      <p:cNvPr id="12" name="Objet 1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17347" y="214313"/>
                        <a:ext cx="2387600" cy="219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" name="Objet 1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6323913"/>
              </p:ext>
            </p:extLst>
          </p:nvPr>
        </p:nvGraphicFramePr>
        <p:xfrm>
          <a:off x="430213" y="214313"/>
          <a:ext cx="2971800" cy="219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Prism 7" r:id="rId9" imgW="2971423" imgH="2197206" progId="Prism7.Document">
                  <p:embed/>
                </p:oleObj>
              </mc:Choice>
              <mc:Fallback>
                <p:oleObj name="Prism 7" r:id="rId9" imgW="2971423" imgH="2197206" progId="Prism7.Document">
                  <p:embed/>
                  <p:pic>
                    <p:nvPicPr>
                      <p:cNvPr id="3" name="Objet 2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30213" y="214313"/>
                        <a:ext cx="2971800" cy="219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" name="ZoneTexte 132"/>
          <p:cNvSpPr txBox="1"/>
          <p:nvPr/>
        </p:nvSpPr>
        <p:spPr>
          <a:xfrm>
            <a:off x="597831" y="2700700"/>
            <a:ext cx="385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ZoneTexte 134"/>
          <p:cNvSpPr txBox="1"/>
          <p:nvPr/>
        </p:nvSpPr>
        <p:spPr>
          <a:xfrm>
            <a:off x="1182091" y="2700700"/>
            <a:ext cx="1058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Cry1Ac spores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506377" y="2709510"/>
            <a:ext cx="157480" cy="228600"/>
          </a:xfrm>
          <a:prstGeom prst="rect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16" name="Rectangle 215"/>
          <p:cNvSpPr/>
          <p:nvPr/>
        </p:nvSpPr>
        <p:spPr>
          <a:xfrm>
            <a:off x="1128737" y="2709510"/>
            <a:ext cx="157480" cy="228600"/>
          </a:xfrm>
          <a:prstGeom prst="rect">
            <a:avLst/>
          </a:prstGeom>
          <a:solidFill>
            <a:srgbClr val="F9649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17" name="ZoneTexte 216"/>
          <p:cNvSpPr txBox="1"/>
          <p:nvPr/>
        </p:nvSpPr>
        <p:spPr>
          <a:xfrm rot="16200000">
            <a:off x="-636730" y="1205011"/>
            <a:ext cx="17972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cs typeface="Arial" panose="020B0604020202020204" pitchFamily="34" charset="0"/>
              </a:rPr>
              <a:t>Number of cells/20 000µm²</a:t>
            </a:r>
          </a:p>
        </p:txBody>
      </p:sp>
      <p:sp>
        <p:nvSpPr>
          <p:cNvPr id="218" name="ZoneTexte 217"/>
          <p:cNvSpPr txBox="1"/>
          <p:nvPr/>
        </p:nvSpPr>
        <p:spPr>
          <a:xfrm>
            <a:off x="925069" y="2309674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EEP</a:t>
            </a:r>
            <a:endParaRPr lang="en-US" sz="1400" dirty="0"/>
          </a:p>
        </p:txBody>
      </p:sp>
      <p:sp>
        <p:nvSpPr>
          <p:cNvPr id="219" name="ZoneTexte 218"/>
          <p:cNvSpPr txBox="1"/>
          <p:nvPr/>
        </p:nvSpPr>
        <p:spPr>
          <a:xfrm>
            <a:off x="2461646" y="2309674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EE</a:t>
            </a:r>
          </a:p>
        </p:txBody>
      </p:sp>
      <p:sp>
        <p:nvSpPr>
          <p:cNvPr id="220" name="Rectangle 219"/>
          <p:cNvSpPr/>
          <p:nvPr/>
        </p:nvSpPr>
        <p:spPr>
          <a:xfrm>
            <a:off x="2289497" y="2709510"/>
            <a:ext cx="157480" cy="228600"/>
          </a:xfrm>
          <a:prstGeom prst="rect">
            <a:avLst/>
          </a:prstGeom>
          <a:solidFill>
            <a:srgbClr val="FF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21" name="ZoneTexte 220"/>
          <p:cNvSpPr txBox="1"/>
          <p:nvPr/>
        </p:nvSpPr>
        <p:spPr>
          <a:xfrm>
            <a:off x="2353985" y="2700700"/>
            <a:ext cx="11095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Cry1Ac crystals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TextBox 1"/>
          <p:cNvSpPr txBox="1"/>
          <p:nvPr/>
        </p:nvSpPr>
        <p:spPr>
          <a:xfrm>
            <a:off x="963092" y="1741524"/>
            <a:ext cx="447675" cy="20955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***</a:t>
            </a:r>
          </a:p>
        </p:txBody>
      </p:sp>
      <p:sp>
        <p:nvSpPr>
          <p:cNvPr id="223" name="TextBox 1"/>
          <p:cNvSpPr txBox="1"/>
          <p:nvPr/>
        </p:nvSpPr>
        <p:spPr>
          <a:xfrm>
            <a:off x="1338023" y="1804019"/>
            <a:ext cx="447675" cy="20955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***</a:t>
            </a:r>
          </a:p>
        </p:txBody>
      </p:sp>
      <p:sp>
        <p:nvSpPr>
          <p:cNvPr id="224" name="TextBox 1"/>
          <p:cNvSpPr txBox="1"/>
          <p:nvPr/>
        </p:nvSpPr>
        <p:spPr>
          <a:xfrm>
            <a:off x="2457032" y="303135"/>
            <a:ext cx="447675" cy="20955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***</a:t>
            </a:r>
          </a:p>
        </p:txBody>
      </p:sp>
      <p:sp>
        <p:nvSpPr>
          <p:cNvPr id="225" name="TextBox 1"/>
          <p:cNvSpPr txBox="1"/>
          <p:nvPr/>
        </p:nvSpPr>
        <p:spPr>
          <a:xfrm>
            <a:off x="2815693" y="559374"/>
            <a:ext cx="447675" cy="20955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***</a:t>
            </a:r>
          </a:p>
        </p:txBody>
      </p:sp>
      <p:sp>
        <p:nvSpPr>
          <p:cNvPr id="226" name="ZoneTexte 225"/>
          <p:cNvSpPr txBox="1"/>
          <p:nvPr/>
        </p:nvSpPr>
        <p:spPr>
          <a:xfrm rot="16200000">
            <a:off x="-833899" y="4574324"/>
            <a:ext cx="2191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cs typeface="Arial" panose="020B0604020202020204" pitchFamily="34" charset="0"/>
              </a:rPr>
              <a:t>Number of Pros+ cells/20 000µm²</a:t>
            </a:r>
          </a:p>
        </p:txBody>
      </p:sp>
      <p:sp>
        <p:nvSpPr>
          <p:cNvPr id="227" name="Rectangle 226"/>
          <p:cNvSpPr/>
          <p:nvPr/>
        </p:nvSpPr>
        <p:spPr>
          <a:xfrm>
            <a:off x="28415" y="3238936"/>
            <a:ext cx="466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b="1" dirty="0" smtClean="0">
                <a:ea typeface="SimSun" panose="02010600030101010101" pitchFamily="2" charset="-122"/>
              </a:rPr>
              <a:t>C</a:t>
            </a:r>
            <a:endParaRPr lang="en-US" dirty="0">
              <a:ea typeface="SimSun" panose="02010600030101010101" pitchFamily="2" charset="-122"/>
            </a:endParaRPr>
          </a:p>
        </p:txBody>
      </p:sp>
      <p:sp>
        <p:nvSpPr>
          <p:cNvPr id="228" name="TextBox 1"/>
          <p:cNvSpPr txBox="1"/>
          <p:nvPr/>
        </p:nvSpPr>
        <p:spPr>
          <a:xfrm>
            <a:off x="4402392" y="1293120"/>
            <a:ext cx="447675" cy="20955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***</a:t>
            </a:r>
          </a:p>
        </p:txBody>
      </p:sp>
      <p:sp>
        <p:nvSpPr>
          <p:cNvPr id="229" name="TextBox 1"/>
          <p:cNvSpPr txBox="1"/>
          <p:nvPr/>
        </p:nvSpPr>
        <p:spPr>
          <a:xfrm>
            <a:off x="5612623" y="456652"/>
            <a:ext cx="447675" cy="20955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***</a:t>
            </a:r>
          </a:p>
        </p:txBody>
      </p:sp>
      <p:sp>
        <p:nvSpPr>
          <p:cNvPr id="230" name="ZoneTexte 229"/>
          <p:cNvSpPr txBox="1"/>
          <p:nvPr/>
        </p:nvSpPr>
        <p:spPr>
          <a:xfrm>
            <a:off x="4283638" y="2696346"/>
            <a:ext cx="385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ZoneTexte 230"/>
          <p:cNvSpPr txBox="1"/>
          <p:nvPr/>
        </p:nvSpPr>
        <p:spPr>
          <a:xfrm>
            <a:off x="4984133" y="2696346"/>
            <a:ext cx="10647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Cry1Ab spores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Rectangle 231"/>
          <p:cNvSpPr/>
          <p:nvPr/>
        </p:nvSpPr>
        <p:spPr>
          <a:xfrm>
            <a:off x="4192184" y="2705156"/>
            <a:ext cx="157480" cy="228600"/>
          </a:xfrm>
          <a:prstGeom prst="rect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33" name="Rectangle 232"/>
          <p:cNvSpPr/>
          <p:nvPr/>
        </p:nvSpPr>
        <p:spPr>
          <a:xfrm>
            <a:off x="4930779" y="2705156"/>
            <a:ext cx="157480" cy="228600"/>
          </a:xfrm>
          <a:prstGeom prst="rect">
            <a:avLst/>
          </a:prstGeom>
          <a:solidFill>
            <a:srgbClr val="CE066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34" name="ZoneTexte 233"/>
          <p:cNvSpPr txBox="1"/>
          <p:nvPr/>
        </p:nvSpPr>
        <p:spPr>
          <a:xfrm>
            <a:off x="4179285" y="2309674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EEP</a:t>
            </a:r>
            <a:endParaRPr lang="en-US" sz="1400" dirty="0"/>
          </a:p>
        </p:txBody>
      </p:sp>
      <p:sp>
        <p:nvSpPr>
          <p:cNvPr id="235" name="ZoneTexte 234"/>
          <p:cNvSpPr txBox="1"/>
          <p:nvPr/>
        </p:nvSpPr>
        <p:spPr>
          <a:xfrm>
            <a:off x="5444750" y="2309674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EE</a:t>
            </a:r>
            <a:endParaRPr lang="en-US" sz="1400" dirty="0"/>
          </a:p>
        </p:txBody>
      </p:sp>
      <p:sp>
        <p:nvSpPr>
          <p:cNvPr id="236" name="ZoneTexte 235"/>
          <p:cNvSpPr txBox="1"/>
          <p:nvPr/>
        </p:nvSpPr>
        <p:spPr>
          <a:xfrm rot="16200000">
            <a:off x="2733194" y="1205011"/>
            <a:ext cx="17972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Number of cells/20 000µm²</a:t>
            </a:r>
          </a:p>
        </p:txBody>
      </p:sp>
      <p:sp>
        <p:nvSpPr>
          <p:cNvPr id="237" name="Rectangle 236"/>
          <p:cNvSpPr/>
          <p:nvPr/>
        </p:nvSpPr>
        <p:spPr>
          <a:xfrm>
            <a:off x="28415" y="0"/>
            <a:ext cx="466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b="1" dirty="0">
                <a:ea typeface="SimSun" panose="02010600030101010101" pitchFamily="2" charset="-122"/>
              </a:rPr>
              <a:t>A</a:t>
            </a:r>
            <a:endParaRPr lang="en-US" dirty="0">
              <a:ea typeface="SimSun" panose="02010600030101010101" pitchFamily="2" charset="-122"/>
            </a:endParaRPr>
          </a:p>
        </p:txBody>
      </p:sp>
      <p:sp>
        <p:nvSpPr>
          <p:cNvPr id="238" name="Rectangle 237"/>
          <p:cNvSpPr/>
          <p:nvPr/>
        </p:nvSpPr>
        <p:spPr>
          <a:xfrm>
            <a:off x="3398339" y="0"/>
            <a:ext cx="466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b="1" dirty="0" smtClean="0">
                <a:ea typeface="SimSun" panose="02010600030101010101" pitchFamily="2" charset="-122"/>
              </a:rPr>
              <a:t>B</a:t>
            </a:r>
            <a:endParaRPr lang="en-US" dirty="0">
              <a:ea typeface="SimSun" panose="02010600030101010101" pitchFamily="2" charset="-122"/>
            </a:endParaRPr>
          </a:p>
        </p:txBody>
      </p:sp>
      <p:sp>
        <p:nvSpPr>
          <p:cNvPr id="239" name="ZoneTexte 238"/>
          <p:cNvSpPr txBox="1"/>
          <p:nvPr/>
        </p:nvSpPr>
        <p:spPr>
          <a:xfrm>
            <a:off x="3644776" y="4246738"/>
            <a:ext cx="11288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Cry1Ac protoxin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ZoneTexte 239"/>
          <p:cNvSpPr txBox="1"/>
          <p:nvPr/>
        </p:nvSpPr>
        <p:spPr>
          <a:xfrm>
            <a:off x="3654137" y="4621387"/>
            <a:ext cx="15039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Cry1Ac Activated toxin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ZoneTexte 240"/>
          <p:cNvSpPr txBox="1"/>
          <p:nvPr/>
        </p:nvSpPr>
        <p:spPr>
          <a:xfrm>
            <a:off x="3666425" y="4992863"/>
            <a:ext cx="1201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Cry2Aa protoxin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ZoneTexte 241"/>
          <p:cNvSpPr txBox="1"/>
          <p:nvPr/>
        </p:nvSpPr>
        <p:spPr>
          <a:xfrm>
            <a:off x="3677601" y="5345995"/>
            <a:ext cx="15103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Cry2Aa Activated toxin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ZoneTexte 242"/>
          <p:cNvSpPr txBox="1"/>
          <p:nvPr/>
        </p:nvSpPr>
        <p:spPr>
          <a:xfrm>
            <a:off x="3687487" y="3861338"/>
            <a:ext cx="385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4" name="Rectangle 243"/>
          <p:cNvSpPr/>
          <p:nvPr/>
        </p:nvSpPr>
        <p:spPr>
          <a:xfrm>
            <a:off x="3586508" y="3870148"/>
            <a:ext cx="157480" cy="228600"/>
          </a:xfrm>
          <a:prstGeom prst="rect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45" name="Rectangle 244"/>
          <p:cNvSpPr/>
          <p:nvPr/>
        </p:nvSpPr>
        <p:spPr>
          <a:xfrm>
            <a:off x="3586508" y="4255548"/>
            <a:ext cx="157480" cy="228600"/>
          </a:xfrm>
          <a:prstGeom prst="rect">
            <a:avLst/>
          </a:prstGeom>
          <a:solidFill>
            <a:srgbClr val="C0B57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46" name="Rectangle 245"/>
          <p:cNvSpPr/>
          <p:nvPr/>
        </p:nvSpPr>
        <p:spPr>
          <a:xfrm>
            <a:off x="3586508" y="4630197"/>
            <a:ext cx="157480" cy="228600"/>
          </a:xfrm>
          <a:prstGeom prst="rect">
            <a:avLst/>
          </a:prstGeom>
          <a:solidFill>
            <a:srgbClr val="8C7D3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47" name="Rectangle 246"/>
          <p:cNvSpPr/>
          <p:nvPr/>
        </p:nvSpPr>
        <p:spPr>
          <a:xfrm>
            <a:off x="3586508" y="5001673"/>
            <a:ext cx="157480" cy="228600"/>
          </a:xfrm>
          <a:prstGeom prst="rect">
            <a:avLst/>
          </a:prstGeom>
          <a:solidFill>
            <a:srgbClr val="D4D4D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48" name="Rectangle 247"/>
          <p:cNvSpPr/>
          <p:nvPr/>
        </p:nvSpPr>
        <p:spPr>
          <a:xfrm>
            <a:off x="3586508" y="5354805"/>
            <a:ext cx="157480" cy="228600"/>
          </a:xfrm>
          <a:prstGeom prst="rect">
            <a:avLst/>
          </a:prstGeom>
          <a:solidFill>
            <a:srgbClr val="80808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53" name="ZoneTexte 252"/>
          <p:cNvSpPr txBox="1"/>
          <p:nvPr/>
        </p:nvSpPr>
        <p:spPr>
          <a:xfrm>
            <a:off x="321791" y="2171700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 smtClean="0"/>
              <a:t>0</a:t>
            </a:r>
            <a:endParaRPr lang="en-US" sz="1000" dirty="0"/>
          </a:p>
        </p:txBody>
      </p:sp>
      <p:sp>
        <p:nvSpPr>
          <p:cNvPr id="254" name="ZoneTexte 253"/>
          <p:cNvSpPr txBox="1"/>
          <p:nvPr/>
        </p:nvSpPr>
        <p:spPr>
          <a:xfrm>
            <a:off x="321791" y="1911350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/>
              <a:t>5</a:t>
            </a:r>
            <a:endParaRPr lang="en-US" sz="1000" dirty="0"/>
          </a:p>
        </p:txBody>
      </p:sp>
      <p:sp>
        <p:nvSpPr>
          <p:cNvPr id="255" name="ZoneTexte 254"/>
          <p:cNvSpPr txBox="1"/>
          <p:nvPr/>
        </p:nvSpPr>
        <p:spPr>
          <a:xfrm>
            <a:off x="251259" y="1644421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 smtClean="0"/>
              <a:t>10</a:t>
            </a:r>
            <a:endParaRPr lang="en-US" sz="1000" dirty="0"/>
          </a:p>
        </p:txBody>
      </p:sp>
      <p:sp>
        <p:nvSpPr>
          <p:cNvPr id="256" name="ZoneTexte 255"/>
          <p:cNvSpPr txBox="1"/>
          <p:nvPr/>
        </p:nvSpPr>
        <p:spPr>
          <a:xfrm>
            <a:off x="251259" y="138736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 smtClean="0"/>
              <a:t>15</a:t>
            </a:r>
            <a:endParaRPr lang="en-US" sz="1000" dirty="0"/>
          </a:p>
        </p:txBody>
      </p:sp>
      <p:sp>
        <p:nvSpPr>
          <p:cNvPr id="257" name="ZoneTexte 256"/>
          <p:cNvSpPr txBox="1"/>
          <p:nvPr/>
        </p:nvSpPr>
        <p:spPr>
          <a:xfrm>
            <a:off x="251259" y="113030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 smtClean="0"/>
              <a:t>20</a:t>
            </a:r>
            <a:endParaRPr lang="en-US" sz="1000" dirty="0"/>
          </a:p>
        </p:txBody>
      </p:sp>
      <p:sp>
        <p:nvSpPr>
          <p:cNvPr id="258" name="ZoneTexte 257"/>
          <p:cNvSpPr txBox="1"/>
          <p:nvPr/>
        </p:nvSpPr>
        <p:spPr>
          <a:xfrm>
            <a:off x="251259" y="86995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 smtClean="0"/>
              <a:t>25</a:t>
            </a:r>
            <a:endParaRPr lang="en-US" sz="1000" dirty="0"/>
          </a:p>
        </p:txBody>
      </p:sp>
      <p:sp>
        <p:nvSpPr>
          <p:cNvPr id="259" name="ZoneTexte 258"/>
          <p:cNvSpPr txBox="1"/>
          <p:nvPr/>
        </p:nvSpPr>
        <p:spPr>
          <a:xfrm>
            <a:off x="251259" y="60960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 smtClean="0"/>
              <a:t>30</a:t>
            </a:r>
            <a:endParaRPr lang="en-US" sz="1000" dirty="0"/>
          </a:p>
        </p:txBody>
      </p:sp>
      <p:sp>
        <p:nvSpPr>
          <p:cNvPr id="260" name="ZoneTexte 259"/>
          <p:cNvSpPr txBox="1"/>
          <p:nvPr/>
        </p:nvSpPr>
        <p:spPr>
          <a:xfrm>
            <a:off x="251259" y="34925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 smtClean="0"/>
              <a:t>35</a:t>
            </a:r>
            <a:endParaRPr lang="en-US" sz="1000" dirty="0"/>
          </a:p>
        </p:txBody>
      </p:sp>
      <p:sp>
        <p:nvSpPr>
          <p:cNvPr id="261" name="ZoneTexte 260"/>
          <p:cNvSpPr txBox="1"/>
          <p:nvPr/>
        </p:nvSpPr>
        <p:spPr>
          <a:xfrm>
            <a:off x="3719041" y="2173234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 smtClean="0"/>
              <a:t>0</a:t>
            </a:r>
            <a:endParaRPr lang="en-US" sz="1000" dirty="0"/>
          </a:p>
        </p:txBody>
      </p:sp>
      <p:sp>
        <p:nvSpPr>
          <p:cNvPr id="262" name="ZoneTexte 261"/>
          <p:cNvSpPr txBox="1"/>
          <p:nvPr/>
        </p:nvSpPr>
        <p:spPr>
          <a:xfrm>
            <a:off x="3719041" y="1873465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/>
              <a:t>5</a:t>
            </a:r>
            <a:endParaRPr lang="en-US" sz="1000" dirty="0"/>
          </a:p>
        </p:txBody>
      </p:sp>
      <p:sp>
        <p:nvSpPr>
          <p:cNvPr id="263" name="ZoneTexte 262"/>
          <p:cNvSpPr txBox="1"/>
          <p:nvPr/>
        </p:nvSpPr>
        <p:spPr>
          <a:xfrm>
            <a:off x="3648509" y="1564495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 smtClean="0"/>
              <a:t>10</a:t>
            </a:r>
            <a:endParaRPr lang="en-US" sz="1000" dirty="0"/>
          </a:p>
        </p:txBody>
      </p:sp>
      <p:sp>
        <p:nvSpPr>
          <p:cNvPr id="264" name="ZoneTexte 263"/>
          <p:cNvSpPr txBox="1"/>
          <p:nvPr/>
        </p:nvSpPr>
        <p:spPr>
          <a:xfrm>
            <a:off x="3648509" y="1252255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 smtClean="0"/>
              <a:t>15</a:t>
            </a:r>
            <a:endParaRPr lang="en-US" sz="1000" dirty="0"/>
          </a:p>
        </p:txBody>
      </p:sp>
      <p:sp>
        <p:nvSpPr>
          <p:cNvPr id="265" name="ZoneTexte 264"/>
          <p:cNvSpPr txBox="1"/>
          <p:nvPr/>
        </p:nvSpPr>
        <p:spPr>
          <a:xfrm>
            <a:off x="3648509" y="95315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 smtClean="0"/>
              <a:t>20</a:t>
            </a:r>
            <a:endParaRPr lang="en-US" sz="1000" dirty="0"/>
          </a:p>
        </p:txBody>
      </p:sp>
      <p:sp>
        <p:nvSpPr>
          <p:cNvPr id="266" name="ZoneTexte 265"/>
          <p:cNvSpPr txBox="1"/>
          <p:nvPr/>
        </p:nvSpPr>
        <p:spPr>
          <a:xfrm>
            <a:off x="3648509" y="650757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 smtClean="0"/>
              <a:t>25</a:t>
            </a:r>
            <a:endParaRPr lang="en-US" sz="1000" dirty="0"/>
          </a:p>
        </p:txBody>
      </p:sp>
      <p:sp>
        <p:nvSpPr>
          <p:cNvPr id="267" name="ZoneTexte 266"/>
          <p:cNvSpPr txBox="1"/>
          <p:nvPr/>
        </p:nvSpPr>
        <p:spPr>
          <a:xfrm>
            <a:off x="3648509" y="345742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 smtClean="0"/>
              <a:t>30</a:t>
            </a:r>
            <a:endParaRPr lang="en-US" sz="1000" dirty="0"/>
          </a:p>
        </p:txBody>
      </p:sp>
      <p:grpSp>
        <p:nvGrpSpPr>
          <p:cNvPr id="268" name="Groupe 267"/>
          <p:cNvGrpSpPr/>
          <p:nvPr/>
        </p:nvGrpSpPr>
        <p:grpSpPr>
          <a:xfrm>
            <a:off x="299390" y="3392661"/>
            <a:ext cx="3147073" cy="2339960"/>
            <a:chOff x="451790" y="3392661"/>
            <a:chExt cx="3147073" cy="2339960"/>
          </a:xfrm>
        </p:grpSpPr>
        <p:graphicFrame>
          <p:nvGraphicFramePr>
            <p:cNvPr id="269" name="Objet 26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77203559"/>
                </p:ext>
              </p:extLst>
            </p:nvPr>
          </p:nvGraphicFramePr>
          <p:xfrm>
            <a:off x="627063" y="3535363"/>
            <a:ext cx="2971800" cy="2197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" name="Prism 7" r:id="rId11" imgW="2971423" imgH="2197206" progId="Prism7.Document">
                    <p:embed/>
                  </p:oleObj>
                </mc:Choice>
                <mc:Fallback>
                  <p:oleObj name="Prism 7" r:id="rId11" imgW="2971423" imgH="2197206" progId="Prism7.Document">
                    <p:embed/>
                    <p:pic>
                      <p:nvPicPr>
                        <p:cNvPr id="8" name="Objet 7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627063" y="3535363"/>
                          <a:ext cx="2971800" cy="2197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0" name="TextBox 1"/>
            <p:cNvSpPr txBox="1"/>
            <p:nvPr/>
          </p:nvSpPr>
          <p:spPr>
            <a:xfrm>
              <a:off x="1137002" y="4011151"/>
              <a:ext cx="447675" cy="209550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/>
                <a:t>***</a:t>
              </a:r>
            </a:p>
          </p:txBody>
        </p:sp>
        <p:sp>
          <p:nvSpPr>
            <p:cNvPr id="271" name="TextBox 1"/>
            <p:cNvSpPr txBox="1"/>
            <p:nvPr/>
          </p:nvSpPr>
          <p:spPr>
            <a:xfrm>
              <a:off x="1394967" y="3392661"/>
              <a:ext cx="447675" cy="209550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/>
                <a:t>***</a:t>
              </a:r>
            </a:p>
          </p:txBody>
        </p:sp>
        <p:sp>
          <p:nvSpPr>
            <p:cNvPr id="272" name="Parenthèse ouvrante 271"/>
            <p:cNvSpPr/>
            <p:nvPr/>
          </p:nvSpPr>
          <p:spPr>
            <a:xfrm rot="5400000">
              <a:off x="1329519" y="3967051"/>
              <a:ext cx="62641" cy="514744"/>
            </a:xfrm>
            <a:prstGeom prst="leftBracket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Parenthèse ouvrante 272"/>
            <p:cNvSpPr/>
            <p:nvPr/>
          </p:nvSpPr>
          <p:spPr>
            <a:xfrm rot="5400000">
              <a:off x="1855880" y="3511960"/>
              <a:ext cx="60960" cy="514800"/>
            </a:xfrm>
            <a:prstGeom prst="leftBracket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Parenthèse ouvrante 273"/>
            <p:cNvSpPr/>
            <p:nvPr/>
          </p:nvSpPr>
          <p:spPr>
            <a:xfrm rot="5400000">
              <a:off x="1588324" y="3078721"/>
              <a:ext cx="60960" cy="1026000"/>
            </a:xfrm>
            <a:prstGeom prst="leftBracket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TextBox 1"/>
            <p:cNvSpPr txBox="1"/>
            <p:nvPr/>
          </p:nvSpPr>
          <p:spPr>
            <a:xfrm>
              <a:off x="1662523" y="3584431"/>
              <a:ext cx="447675" cy="209550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/>
                <a:t>***</a:t>
              </a:r>
            </a:p>
          </p:txBody>
        </p:sp>
        <p:sp>
          <p:nvSpPr>
            <p:cNvPr id="276" name="ZoneTexte 275"/>
            <p:cNvSpPr txBox="1"/>
            <p:nvPr/>
          </p:nvSpPr>
          <p:spPr>
            <a:xfrm>
              <a:off x="522322" y="548640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/>
                <a:t>0</a:t>
              </a:r>
              <a:endParaRPr lang="en-US" sz="1000" dirty="0"/>
            </a:p>
          </p:txBody>
        </p:sp>
        <p:sp>
          <p:nvSpPr>
            <p:cNvPr id="277" name="ZoneTexte 276"/>
            <p:cNvSpPr txBox="1"/>
            <p:nvPr/>
          </p:nvSpPr>
          <p:spPr>
            <a:xfrm>
              <a:off x="522322" y="518823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/>
                <a:t>5</a:t>
              </a:r>
              <a:endParaRPr lang="en-US" sz="1000" dirty="0"/>
            </a:p>
          </p:txBody>
        </p:sp>
        <p:sp>
          <p:nvSpPr>
            <p:cNvPr id="278" name="ZoneTexte 277"/>
            <p:cNvSpPr txBox="1"/>
            <p:nvPr/>
          </p:nvSpPr>
          <p:spPr>
            <a:xfrm>
              <a:off x="451790" y="4883488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/>
                <a:t>10</a:t>
              </a:r>
              <a:endParaRPr lang="en-US" sz="1000" dirty="0"/>
            </a:p>
          </p:txBody>
        </p:sp>
        <p:sp>
          <p:nvSpPr>
            <p:cNvPr id="279" name="ZoneTexte 278"/>
            <p:cNvSpPr txBox="1"/>
            <p:nvPr/>
          </p:nvSpPr>
          <p:spPr>
            <a:xfrm>
              <a:off x="451790" y="4578306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/>
                <a:t>15</a:t>
              </a:r>
              <a:endParaRPr lang="en-US" sz="1000" dirty="0"/>
            </a:p>
          </p:txBody>
        </p:sp>
        <p:sp>
          <p:nvSpPr>
            <p:cNvPr id="280" name="ZoneTexte 279"/>
            <p:cNvSpPr txBox="1"/>
            <p:nvPr/>
          </p:nvSpPr>
          <p:spPr>
            <a:xfrm>
              <a:off x="451790" y="4276555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/>
                <a:t>20</a:t>
              </a:r>
              <a:endParaRPr lang="en-US" sz="1000" dirty="0"/>
            </a:p>
          </p:txBody>
        </p:sp>
        <p:sp>
          <p:nvSpPr>
            <p:cNvPr id="281" name="ZoneTexte 280"/>
            <p:cNvSpPr txBox="1"/>
            <p:nvPr/>
          </p:nvSpPr>
          <p:spPr>
            <a:xfrm>
              <a:off x="451790" y="396120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/>
                <a:t>25</a:t>
              </a:r>
              <a:endParaRPr lang="en-US" sz="1000" dirty="0"/>
            </a:p>
          </p:txBody>
        </p:sp>
        <p:sp>
          <p:nvSpPr>
            <p:cNvPr id="282" name="ZoneTexte 281"/>
            <p:cNvSpPr txBox="1"/>
            <p:nvPr/>
          </p:nvSpPr>
          <p:spPr>
            <a:xfrm>
              <a:off x="451790" y="365616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/>
                <a:t>30</a:t>
              </a:r>
              <a:endParaRPr lang="en-US" sz="1000" dirty="0"/>
            </a:p>
          </p:txBody>
        </p:sp>
        <p:sp>
          <p:nvSpPr>
            <p:cNvPr id="283" name="ZoneTexte 282"/>
            <p:cNvSpPr txBox="1"/>
            <p:nvPr/>
          </p:nvSpPr>
          <p:spPr>
            <a:xfrm>
              <a:off x="2488818" y="4160061"/>
              <a:ext cx="319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ns</a:t>
              </a:r>
              <a:endParaRPr lang="en-US" sz="1000" dirty="0"/>
            </a:p>
          </p:txBody>
        </p:sp>
        <p:sp>
          <p:nvSpPr>
            <p:cNvPr id="284" name="ZoneTexte 283"/>
            <p:cNvSpPr txBox="1"/>
            <p:nvPr/>
          </p:nvSpPr>
          <p:spPr>
            <a:xfrm>
              <a:off x="2995291" y="4160061"/>
              <a:ext cx="319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ns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8207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00FF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1963</TotalTime>
  <Words>138</Words>
  <Application>Microsoft Office PowerPoint</Application>
  <PresentationFormat>Format A4 (210 x 297 mm)</PresentationFormat>
  <Paragraphs>93</Paragraphs>
  <Slides>1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SimSun</vt:lpstr>
      <vt:lpstr>Arial</vt:lpstr>
      <vt:lpstr>Calibri</vt:lpstr>
      <vt:lpstr>Symbol</vt:lpstr>
      <vt:lpstr>Thème Office</vt:lpstr>
      <vt:lpstr>Prism 7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Armel Gallet</dc:creator>
  <cp:lastModifiedBy>Armel</cp:lastModifiedBy>
  <cp:revision>430</cp:revision>
  <cp:lastPrinted>2021-11-08T16:10:55Z</cp:lastPrinted>
  <dcterms:created xsi:type="dcterms:W3CDTF">2020-09-01T15:44:16Z</dcterms:created>
  <dcterms:modified xsi:type="dcterms:W3CDTF">2022-09-19T13:27:10Z</dcterms:modified>
</cp:coreProperties>
</file>